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3" r:id="rId8"/>
    <p:sldId id="264" r:id="rId9"/>
    <p:sldId id="265" r:id="rId10"/>
    <p:sldId id="296" r:id="rId11"/>
    <p:sldId id="266" r:id="rId12"/>
    <p:sldId id="268" r:id="rId13"/>
    <p:sldId id="269" r:id="rId14"/>
    <p:sldId id="299" r:id="rId15"/>
    <p:sldId id="297" r:id="rId16"/>
    <p:sldId id="273" r:id="rId17"/>
    <p:sldId id="298" r:id="rId18"/>
    <p:sldId id="300" r:id="rId19"/>
    <p:sldId id="274" r:id="rId20"/>
    <p:sldId id="301" r:id="rId21"/>
    <p:sldId id="302" r:id="rId22"/>
    <p:sldId id="303" r:id="rId23"/>
    <p:sldId id="276" r:id="rId24"/>
    <p:sldId id="277" r:id="rId25"/>
    <p:sldId id="278" r:id="rId26"/>
    <p:sldId id="304" r:id="rId27"/>
    <p:sldId id="305" r:id="rId28"/>
    <p:sldId id="306" r:id="rId29"/>
    <p:sldId id="307" r:id="rId30"/>
    <p:sldId id="308" r:id="rId31"/>
    <p:sldId id="309" r:id="rId32"/>
    <p:sldId id="294" r:id="rId33"/>
    <p:sldId id="293" r:id="rId34"/>
  </p:sldIdLst>
  <p:sldSz cx="12192000" cy="6858000"/>
  <p:notesSz cx="6858000" cy="9144000"/>
  <p:embeddedFontLst>
    <p:embeddedFont>
      <p:font typeface="Noto Sans SC" panose="020B0200000000000000" charset="-122"/>
      <p:regular r:id="rId38"/>
    </p:embeddedFont>
    <p:embeddedFont>
      <p:font typeface="微软雅黑" panose="020B0503020204020204" charset="-122"/>
      <p:regular r:id="rId39"/>
    </p:embeddedFont>
    <p:embeddedFont>
      <p:font typeface="黑体" panose="02010609060101010101" charset="-122"/>
      <p:regular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  <p:embeddedFont>
      <p:font typeface="Noto Sans SC" panose="020B0200000000000000" pitchFamily="34" charset="-12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56"/>
        <p:guide pos="28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83281" y="2572205"/>
            <a:ext cx="7225437" cy="19773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>
                <a:solidFill>
                  <a:srgbClr val="4C678E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航运物流系统</a:t>
            </a:r>
            <a:r>
              <a:rPr lang="en-US" sz="4800" b="1">
                <a:solidFill>
                  <a:srgbClr val="4C678E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汇报</a:t>
            </a:r>
            <a:endParaRPr lang="en-US" sz="4800" b="1">
              <a:solidFill>
                <a:srgbClr val="4C678E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64000"/>
              </a:lnSpc>
            </a:pPr>
            <a:endParaRPr lang="en-US" sz="900">
              <a:solidFill>
                <a:srgbClr val="03B66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917445" y="1954313"/>
            <a:ext cx="2357110" cy="419156"/>
          </a:xfrm>
          <a:prstGeom prst="rect">
            <a:avLst/>
          </a:prstGeom>
          <a:noFill/>
        </p:spPr>
        <p:txBody>
          <a:bodyPr vert="horz" wrap="square" lIns="66008" tIns="33052" rIns="66008" bIns="33052" rtlCol="0" anchor="ctr" anchorCtr="1">
            <a:noAutofit/>
          </a:bodyPr>
          <a:lstStyle/>
          <a:p>
            <a:pPr algn="ctr">
              <a:defRPr/>
            </a:pPr>
            <a:r>
              <a:rPr lang="en-US" sz="1425">
                <a:solidFill>
                  <a:srgbClr val="4C678E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期末汇报</a:t>
            </a:r>
            <a:endParaRPr lang="en-US" sz="1100"/>
          </a:p>
        </p:txBody>
      </p:sp>
      <p:grpSp>
        <p:nvGrpSpPr>
          <p:cNvPr id="4" name="Group 4"/>
          <p:cNvGrpSpPr/>
          <p:nvPr/>
        </p:nvGrpSpPr>
        <p:grpSpPr>
          <a:xfrm rot="0">
            <a:off x="3791053" y="4879211"/>
            <a:ext cx="4609893" cy="434059"/>
            <a:chOff x="3791053" y="4879211"/>
            <a:chExt cx="4609893" cy="434059"/>
          </a:xfrm>
        </p:grpSpPr>
        <p:sp>
          <p:nvSpPr>
            <p:cNvPr id="5" name="AutoShape 5"/>
            <p:cNvSpPr/>
            <p:nvPr/>
          </p:nvSpPr>
          <p:spPr>
            <a:xfrm>
              <a:off x="3791053" y="4879211"/>
              <a:ext cx="2056587" cy="434059"/>
            </a:xfrm>
            <a:prstGeom prst="rect">
              <a:avLst/>
            </a:prstGeom>
            <a:noFill/>
          </p:spPr>
          <p:txBody>
            <a:bodyPr vert="horz" wrap="square" lIns="66008" tIns="33052" rIns="66008" bIns="33052" rtlCol="0" anchor="ctr" anchorCtr="1">
              <a:no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en-US" sz="1800">
                  <a:solidFill>
                    <a:srgbClr val="4C678E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汇报人：郑楠</a:t>
              </a:r>
              <a:endParaRPr lang="en-US" sz="1100"/>
            </a:p>
          </p:txBody>
        </p:sp>
        <p:sp>
          <p:nvSpPr>
            <p:cNvPr id="6" name="AutoShape 6"/>
            <p:cNvSpPr/>
            <p:nvPr/>
          </p:nvSpPr>
          <p:spPr>
            <a:xfrm>
              <a:off x="6323803" y="4879211"/>
              <a:ext cx="2077143" cy="419156"/>
            </a:xfrm>
            <a:prstGeom prst="rect">
              <a:avLst/>
            </a:prstGeom>
            <a:noFill/>
          </p:spPr>
          <p:txBody>
            <a:bodyPr vert="horz" wrap="square" lIns="66008" tIns="33052" rIns="66008" bIns="33052" rtlCol="0" anchor="ctr" anchorCtr="1">
              <a:no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en-US" sz="1800">
                  <a:solidFill>
                    <a:srgbClr val="4C678E">
                      <a:alpha val="100000"/>
                    </a:srgbClr>
                  </a:solidFill>
                  <a:latin typeface="Noto Sans SC" panose="020B0200000000000000" charset="-122"/>
                  <a:ea typeface="Noto Sans SC" panose="020B0200000000000000" charset="-122"/>
                  <a:cs typeface="Noto Sans SC" panose="020B0200000000000000" charset="-122"/>
                </a:rPr>
                <a:t>2025-11-25</a:t>
              </a:r>
              <a:endParaRPr lang="en-US" sz="1100"/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3995756" y="2097216"/>
            <a:ext cx="4200487" cy="110857"/>
            <a:chOff x="3995756" y="2097216"/>
            <a:chExt cx="4200487" cy="110857"/>
          </a:xfrm>
        </p:grpSpPr>
        <p:cxnSp>
          <p:nvCxnSpPr>
            <p:cNvPr id="8" name="Connector 8"/>
            <p:cNvCxnSpPr/>
            <p:nvPr/>
          </p:nvCxnSpPr>
          <p:spPr>
            <a:xfrm>
              <a:off x="7154192" y="2163891"/>
              <a:ext cx="1042051" cy="0"/>
            </a:xfrm>
            <a:prstGeom prst="line">
              <a:avLst/>
            </a:prstGeom>
            <a:ln w="19050">
              <a:solidFill>
                <a:srgbClr val="4C678E">
                  <a:alpha val="100000"/>
                </a:srgbClr>
              </a:solidFill>
              <a:prstDash val="solid"/>
              <a:headEnd type="none"/>
              <a:tailEnd type="none"/>
            </a:ln>
          </p:spPr>
        </p:cxnSp>
        <p:sp>
          <p:nvSpPr>
            <p:cNvPr id="9" name="AutoShape 9"/>
            <p:cNvSpPr/>
            <p:nvPr/>
          </p:nvSpPr>
          <p:spPr>
            <a:xfrm>
              <a:off x="7154192" y="2097216"/>
              <a:ext cx="110857" cy="110857"/>
            </a:xfrm>
            <a:prstGeom prst="ellipse">
              <a:avLst/>
            </a:prstGeom>
            <a:solidFill>
              <a:srgbClr val="4C678E">
                <a:alpha val="100000"/>
              </a:srgbClr>
            </a:solidFill>
          </p:spPr>
        </p:sp>
        <p:cxnSp>
          <p:nvCxnSpPr>
            <p:cNvPr id="10" name="Connector 10"/>
            <p:cNvCxnSpPr/>
            <p:nvPr/>
          </p:nvCxnSpPr>
          <p:spPr>
            <a:xfrm>
              <a:off x="3995756" y="2163891"/>
              <a:ext cx="1042051" cy="0"/>
            </a:xfrm>
            <a:prstGeom prst="line">
              <a:avLst/>
            </a:prstGeom>
            <a:ln w="19050">
              <a:solidFill>
                <a:srgbClr val="4C678E">
                  <a:alpha val="100000"/>
                </a:srgbClr>
              </a:solidFill>
              <a:prstDash val="solid"/>
              <a:headEnd type="none"/>
              <a:tailEnd type="none"/>
            </a:ln>
          </p:spPr>
        </p:cxnSp>
        <p:sp>
          <p:nvSpPr>
            <p:cNvPr id="11" name="AutoShape 11"/>
            <p:cNvSpPr/>
            <p:nvPr/>
          </p:nvSpPr>
          <p:spPr>
            <a:xfrm>
              <a:off x="5037808" y="2097216"/>
              <a:ext cx="110857" cy="110857"/>
            </a:xfrm>
            <a:prstGeom prst="ellipse">
              <a:avLst/>
            </a:prstGeom>
            <a:solidFill>
              <a:srgbClr val="4C678E">
                <a:alpha val="100000"/>
              </a:srgbClr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473638" y="302919"/>
            <a:ext cx="482143" cy="482143"/>
          </a:xfrm>
          <a:prstGeom prst="ellipse">
            <a:avLst/>
          </a:prstGeom>
          <a:solidFill>
            <a:srgbClr val="4C678E">
              <a:alpha val="100000"/>
            </a:srgbClr>
          </a:solidFill>
        </p:spPr>
      </p:sp>
      <p:sp>
        <p:nvSpPr>
          <p:cNvPr id="13" name="Freeform 13"/>
          <p:cNvSpPr/>
          <p:nvPr/>
        </p:nvSpPr>
        <p:spPr>
          <a:xfrm>
            <a:off x="585431" y="395662"/>
            <a:ext cx="258557" cy="25855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</a:path>
              <a:path w="304800" h="304800"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</a:path>
              <a:path w="304800" h="304800"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</a:path>
              <a:path w="304800" h="304800"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</a:path>
              <a:path w="304800" h="304800"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</a:path>
              <a:path w="304800" h="304800"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id="14" name="AutoShape 14"/>
          <p:cNvSpPr/>
          <p:nvPr/>
        </p:nvSpPr>
        <p:spPr>
          <a:xfrm>
            <a:off x="1052310" y="334413"/>
            <a:ext cx="5497697" cy="419156"/>
          </a:xfrm>
          <a:prstGeom prst="rect">
            <a:avLst/>
          </a:prstGeom>
          <a:noFill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defRPr/>
            </a:pPr>
            <a:r>
              <a:rPr lang="zh-CN" altLang="en-US" sz="1575">
                <a:solidFill>
                  <a:srgbClr val="4C678E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区块链平台应用开发实战</a:t>
            </a:r>
            <a:endParaRPr lang="zh-CN" altLang="en-US" sz="1575">
              <a:solidFill>
                <a:srgbClr val="4C678E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388632" y="4326447"/>
            <a:ext cx="11295697" cy="209746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622981" y="4422812"/>
            <a:ext cx="10826998" cy="1773641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zh-CN" sz="1400">
                <a:solidFill>
                  <a:srgbClr val="404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</a:t>
            </a:r>
            <a:r>
              <a:rPr sz="1400">
                <a:solidFill>
                  <a:srgbClr val="404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令牌技术，我们就可以在浏览器发起请求。在请求登录接口的时候，如果登录成功，我就可以生成一个令牌，令牌就是用户的合法身份凭证。接下来我在响应数据的时候，我就可以直接将令牌响应给前端。</a:t>
            </a:r>
            <a:endParaRPr sz="1400">
              <a:solidFill>
                <a:srgbClr val="40404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sz="1400">
                <a:solidFill>
                  <a:srgbClr val="404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下来我们在前端程序当中接收到令牌之后，就需要将这个令牌存储起来。接下来，在后续的每一次请求当中，都需要将令牌携带到服务端。携带到服务端之后，接下来我们就需要来校验令牌的有效性。如果令牌是有效的，就说明用户已经执行了登录操作，如果令牌是无效的，就说明用户之前并未执行登录操作。</a:t>
            </a:r>
            <a:endParaRPr sz="1400">
              <a:solidFill>
                <a:srgbClr val="40404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</a:pPr>
            <a:endParaRPr lang="en-US" sz="900">
              <a:solidFill>
                <a:srgbClr val="40404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26436" y="1653817"/>
            <a:ext cx="3577915" cy="485775"/>
          </a:xfrm>
          <a:prstGeom prst="rect">
            <a:avLst/>
          </a:prstGeom>
          <a:noFill/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lang="en-US" sz="90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" y="1179830"/>
            <a:ext cx="10812145" cy="290576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476023" y="25770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JWT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令牌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zh-CN" altLang="en-US" sz="45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货主页面介绍</a:t>
            </a:r>
            <a:endParaRPr lang="zh-CN" altLang="en-US" sz="45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>
                <a:solidFill>
                  <a:schemeClr val="accent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8400" b="1">
              <a:solidFill>
                <a:schemeClr val="accent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41137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货主页面功能介绍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" name="Shape 2"/>
          <p:cNvSpPr/>
          <p:nvPr/>
        </p:nvSpPr>
        <p:spPr>
          <a:xfrm>
            <a:off x="1591733" y="3022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</p:spPr>
      </p:sp>
      <p:sp>
        <p:nvSpPr>
          <p:cNvPr id="31" name="Shape 3"/>
          <p:cNvSpPr/>
          <p:nvPr/>
        </p:nvSpPr>
        <p:spPr>
          <a:xfrm>
            <a:off x="1972733" y="340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57150"/>
                </a:moveTo>
                <a:cubicBezTo>
                  <a:pt x="25628" y="57150"/>
                  <a:pt x="0" y="82778"/>
                  <a:pt x="0" y="114300"/>
                </a:cubicBezTo>
                <a:lnTo>
                  <a:pt x="0" y="342900"/>
                </a:lnTo>
                <a:cubicBezTo>
                  <a:pt x="0" y="374422"/>
                  <a:pt x="25628" y="400050"/>
                  <a:pt x="57150" y="400050"/>
                </a:cubicBezTo>
                <a:lnTo>
                  <a:pt x="400050" y="400050"/>
                </a:lnTo>
                <a:cubicBezTo>
                  <a:pt x="431572" y="400050"/>
                  <a:pt x="457200" y="374422"/>
                  <a:pt x="457200" y="342900"/>
                </a:cubicBezTo>
                <a:lnTo>
                  <a:pt x="457200" y="114300"/>
                </a:lnTo>
                <a:cubicBezTo>
                  <a:pt x="457200" y="82778"/>
                  <a:pt x="431572" y="57150"/>
                  <a:pt x="400050" y="57150"/>
                </a:cubicBezTo>
                <a:lnTo>
                  <a:pt x="57150" y="57150"/>
                </a:lnTo>
                <a:close/>
                <a:moveTo>
                  <a:pt x="142875" y="285750"/>
                </a:moveTo>
                <a:cubicBezTo>
                  <a:pt x="142875" y="301521"/>
                  <a:pt x="130071" y="314325"/>
                  <a:pt x="114300" y="314325"/>
                </a:cubicBezTo>
                <a:cubicBezTo>
                  <a:pt x="98529" y="314325"/>
                  <a:pt x="85725" y="301521"/>
                  <a:pt x="85725" y="285750"/>
                </a:cubicBezTo>
                <a:cubicBezTo>
                  <a:pt x="85725" y="269979"/>
                  <a:pt x="98529" y="257175"/>
                  <a:pt x="114300" y="257175"/>
                </a:cubicBezTo>
                <a:cubicBezTo>
                  <a:pt x="130071" y="257175"/>
                  <a:pt x="142875" y="269979"/>
                  <a:pt x="142875" y="285750"/>
                </a:cubicBezTo>
                <a:close/>
                <a:moveTo>
                  <a:pt x="114300" y="200025"/>
                </a:moveTo>
                <a:cubicBezTo>
                  <a:pt x="98529" y="200025"/>
                  <a:pt x="85725" y="187221"/>
                  <a:pt x="85725" y="171450"/>
                </a:cubicBezTo>
                <a:cubicBezTo>
                  <a:pt x="85725" y="155679"/>
                  <a:pt x="98529" y="142875"/>
                  <a:pt x="114300" y="142875"/>
                </a:cubicBezTo>
                <a:cubicBezTo>
                  <a:pt x="130071" y="142875"/>
                  <a:pt x="142875" y="155679"/>
                  <a:pt x="142875" y="171450"/>
                </a:cubicBezTo>
                <a:cubicBezTo>
                  <a:pt x="142875" y="187221"/>
                  <a:pt x="130071" y="200025"/>
                  <a:pt x="114300" y="200025"/>
                </a:cubicBezTo>
                <a:close/>
                <a:moveTo>
                  <a:pt x="221456" y="150019"/>
                </a:moveTo>
                <a:lnTo>
                  <a:pt x="350044" y="150019"/>
                </a:lnTo>
                <a:cubicBezTo>
                  <a:pt x="361920" y="150019"/>
                  <a:pt x="371475" y="159574"/>
                  <a:pt x="371475" y="171450"/>
                </a:cubicBezTo>
                <a:cubicBezTo>
                  <a:pt x="371475" y="183326"/>
                  <a:pt x="361920" y="192881"/>
                  <a:pt x="350044" y="192881"/>
                </a:cubicBezTo>
                <a:lnTo>
                  <a:pt x="221456" y="192881"/>
                </a:lnTo>
                <a:cubicBezTo>
                  <a:pt x="209580" y="192881"/>
                  <a:pt x="200025" y="183326"/>
                  <a:pt x="200025" y="171450"/>
                </a:cubicBezTo>
                <a:cubicBezTo>
                  <a:pt x="200025" y="159574"/>
                  <a:pt x="209580" y="150019"/>
                  <a:pt x="221456" y="150019"/>
                </a:cubicBezTo>
                <a:close/>
                <a:moveTo>
                  <a:pt x="221456" y="264319"/>
                </a:moveTo>
                <a:lnTo>
                  <a:pt x="350044" y="264319"/>
                </a:lnTo>
                <a:cubicBezTo>
                  <a:pt x="361920" y="264319"/>
                  <a:pt x="371475" y="273874"/>
                  <a:pt x="371475" y="285750"/>
                </a:cubicBezTo>
                <a:cubicBezTo>
                  <a:pt x="371475" y="297626"/>
                  <a:pt x="361920" y="307181"/>
                  <a:pt x="350044" y="307181"/>
                </a:cubicBezTo>
                <a:lnTo>
                  <a:pt x="221456" y="307181"/>
                </a:lnTo>
                <a:cubicBezTo>
                  <a:pt x="209580" y="307181"/>
                  <a:pt x="200025" y="297626"/>
                  <a:pt x="200025" y="285750"/>
                </a:cubicBezTo>
                <a:cubicBezTo>
                  <a:pt x="200025" y="273874"/>
                  <a:pt x="209580" y="264319"/>
                  <a:pt x="221456" y="264319"/>
                </a:cubicBezTo>
                <a:close/>
              </a:path>
            </a:pathLst>
          </a:custGeom>
          <a:solidFill>
            <a:srgbClr val="5C7CB3"/>
          </a:solidFill>
        </p:spPr>
      </p:sp>
      <p:sp>
        <p:nvSpPr>
          <p:cNvPr id="32" name="Text 4"/>
          <p:cNvSpPr/>
          <p:nvPr/>
        </p:nvSpPr>
        <p:spPr>
          <a:xfrm>
            <a:off x="196850" y="4394200"/>
            <a:ext cx="401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全部运单</a:t>
            </a:r>
            <a:endParaRPr lang="en-US" sz="1600" dirty="0"/>
          </a:p>
        </p:txBody>
      </p:sp>
      <p:sp>
        <p:nvSpPr>
          <p:cNvPr id="33" name="Text 5"/>
          <p:cNvSpPr/>
          <p:nvPr/>
        </p:nvSpPr>
        <p:spPr>
          <a:xfrm>
            <a:off x="209550" y="4749800"/>
            <a:ext cx="3987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按最后更新时间</a:t>
            </a:r>
            <a:r>
              <a:rPr 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排列，</a:t>
            </a:r>
            <a:r>
              <a:rPr lang="zh-CN" alt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物流</a:t>
            </a:r>
            <a:r>
              <a:rPr 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状态色标区分</a:t>
            </a:r>
            <a:endParaRPr lang="en-US" sz="1600" dirty="0"/>
          </a:p>
        </p:txBody>
      </p:sp>
      <p:sp>
        <p:nvSpPr>
          <p:cNvPr id="34" name="Shape 6"/>
          <p:cNvSpPr/>
          <p:nvPr/>
        </p:nvSpPr>
        <p:spPr>
          <a:xfrm>
            <a:off x="5486400" y="3022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</p:spPr>
      </p:sp>
      <p:sp>
        <p:nvSpPr>
          <p:cNvPr id="35" name="Shape 7"/>
          <p:cNvSpPr/>
          <p:nvPr/>
        </p:nvSpPr>
        <p:spPr>
          <a:xfrm>
            <a:off x="5867400" y="340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71475" y="185738"/>
                </a:moveTo>
                <a:cubicBezTo>
                  <a:pt x="371475" y="226725"/>
                  <a:pt x="358170" y="264587"/>
                  <a:pt x="335756" y="295305"/>
                </a:cubicBezTo>
                <a:lnTo>
                  <a:pt x="448806" y="408444"/>
                </a:lnTo>
                <a:cubicBezTo>
                  <a:pt x="459968" y="419606"/>
                  <a:pt x="459968" y="437733"/>
                  <a:pt x="448806" y="448895"/>
                </a:cubicBezTo>
                <a:cubicBezTo>
                  <a:pt x="437644" y="460058"/>
                  <a:pt x="419517" y="460058"/>
                  <a:pt x="408355" y="448895"/>
                </a:cubicBezTo>
                <a:lnTo>
                  <a:pt x="295305" y="335756"/>
                </a:lnTo>
                <a:cubicBezTo>
                  <a:pt x="264587" y="358170"/>
                  <a:pt x="226725" y="371475"/>
                  <a:pt x="185738" y="371475"/>
                </a:cubicBezTo>
                <a:cubicBezTo>
                  <a:pt x="83135" y="371475"/>
                  <a:pt x="0" y="288340"/>
                  <a:pt x="0" y="185738"/>
                </a:cubicBezTo>
                <a:cubicBezTo>
                  <a:pt x="0" y="83135"/>
                  <a:pt x="83135" y="0"/>
                  <a:pt x="185738" y="0"/>
                </a:cubicBezTo>
                <a:cubicBezTo>
                  <a:pt x="288340" y="0"/>
                  <a:pt x="371475" y="83135"/>
                  <a:pt x="371475" y="185738"/>
                </a:cubicBezTo>
                <a:close/>
                <a:moveTo>
                  <a:pt x="185738" y="314325"/>
                </a:moveTo>
                <a:cubicBezTo>
                  <a:pt x="256707" y="314325"/>
                  <a:pt x="314325" y="256707"/>
                  <a:pt x="314325" y="185738"/>
                </a:cubicBezTo>
                <a:cubicBezTo>
                  <a:pt x="314325" y="114768"/>
                  <a:pt x="256707" y="57150"/>
                  <a:pt x="185738" y="57150"/>
                </a:cubicBezTo>
                <a:cubicBezTo>
                  <a:pt x="114768" y="57150"/>
                  <a:pt x="57150" y="114768"/>
                  <a:pt x="57150" y="185737"/>
                </a:cubicBezTo>
                <a:cubicBezTo>
                  <a:pt x="57150" y="256707"/>
                  <a:pt x="114768" y="314325"/>
                  <a:pt x="185737" y="314325"/>
                </a:cubicBezTo>
                <a:close/>
              </a:path>
            </a:pathLst>
          </a:custGeom>
          <a:solidFill>
            <a:srgbClr val="8FA7D0"/>
          </a:solidFill>
        </p:spPr>
      </p:sp>
      <p:sp>
        <p:nvSpPr>
          <p:cNvPr id="36" name="Text 8"/>
          <p:cNvSpPr/>
          <p:nvPr/>
        </p:nvSpPr>
        <p:spPr>
          <a:xfrm>
            <a:off x="4091517" y="4394200"/>
            <a:ext cx="401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多维度检索</a:t>
            </a:r>
            <a:endParaRPr lang="en-US" sz="1600" dirty="0"/>
          </a:p>
        </p:txBody>
      </p:sp>
      <p:sp>
        <p:nvSpPr>
          <p:cNvPr id="37" name="Text 9"/>
          <p:cNvSpPr/>
          <p:nvPr/>
        </p:nvSpPr>
        <p:spPr>
          <a:xfrm>
            <a:off x="4104217" y="4749800"/>
            <a:ext cx="3987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可选择按运单</a:t>
            </a:r>
            <a:r>
              <a:rPr lang="en-US" altLang="zh-CN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id</a:t>
            </a:r>
            <a:r>
              <a:rPr lang="zh-CN" alt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或承运商</a:t>
            </a:r>
            <a:r>
              <a:rPr lang="en-US" altLang="zh-CN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id</a:t>
            </a:r>
            <a:r>
              <a:rPr lang="zh-CN" alt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查询</a:t>
            </a:r>
            <a:endParaRPr lang="zh-CN" altLang="en-US" sz="1400" dirty="0">
              <a:solidFill>
                <a:srgbClr val="373737"/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pitchFamily="34" charset="-120"/>
            </a:endParaRPr>
          </a:p>
        </p:txBody>
      </p:sp>
      <p:sp>
        <p:nvSpPr>
          <p:cNvPr id="38" name="Shape 10"/>
          <p:cNvSpPr/>
          <p:nvPr/>
        </p:nvSpPr>
        <p:spPr>
          <a:xfrm>
            <a:off x="9381067" y="3022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</p:spPr>
      </p:sp>
      <p:sp>
        <p:nvSpPr>
          <p:cNvPr id="39" name="Shape 11"/>
          <p:cNvSpPr/>
          <p:nvPr/>
        </p:nvSpPr>
        <p:spPr>
          <a:xfrm>
            <a:off x="9733492" y="3403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74600" y="85725"/>
                </a:moveTo>
                <a:cubicBezTo>
                  <a:pt x="359777" y="85725"/>
                  <a:pt x="345400" y="89743"/>
                  <a:pt x="332809" y="97066"/>
                </a:cubicBezTo>
                <a:cubicBezTo>
                  <a:pt x="318701" y="82778"/>
                  <a:pt x="302270" y="70812"/>
                  <a:pt x="284143" y="61793"/>
                </a:cubicBezTo>
                <a:cubicBezTo>
                  <a:pt x="309324" y="40362"/>
                  <a:pt x="341382" y="28575"/>
                  <a:pt x="374600" y="28575"/>
                </a:cubicBezTo>
                <a:cubicBezTo>
                  <a:pt x="451753" y="28575"/>
                  <a:pt x="514350" y="91083"/>
                  <a:pt x="514350" y="168325"/>
                </a:cubicBezTo>
                <a:cubicBezTo>
                  <a:pt x="514350" y="205383"/>
                  <a:pt x="499616" y="240923"/>
                  <a:pt x="473452" y="267087"/>
                </a:cubicBezTo>
                <a:lnTo>
                  <a:pt x="409962" y="330577"/>
                </a:lnTo>
                <a:cubicBezTo>
                  <a:pt x="383798" y="356741"/>
                  <a:pt x="348258" y="371475"/>
                  <a:pt x="311200" y="371475"/>
                </a:cubicBezTo>
                <a:cubicBezTo>
                  <a:pt x="234047" y="371475"/>
                  <a:pt x="171450" y="308967"/>
                  <a:pt x="171450" y="231725"/>
                </a:cubicBezTo>
                <a:cubicBezTo>
                  <a:pt x="171450" y="230386"/>
                  <a:pt x="171450" y="229046"/>
                  <a:pt x="171539" y="227707"/>
                </a:cubicBezTo>
                <a:cubicBezTo>
                  <a:pt x="171986" y="211901"/>
                  <a:pt x="185112" y="199489"/>
                  <a:pt x="200918" y="199936"/>
                </a:cubicBezTo>
                <a:cubicBezTo>
                  <a:pt x="216724" y="200382"/>
                  <a:pt x="229136" y="213509"/>
                  <a:pt x="228689" y="229314"/>
                </a:cubicBezTo>
                <a:cubicBezTo>
                  <a:pt x="228689" y="230118"/>
                  <a:pt x="228689" y="230922"/>
                  <a:pt x="228689" y="231636"/>
                </a:cubicBezTo>
                <a:cubicBezTo>
                  <a:pt x="228689" y="277267"/>
                  <a:pt x="265658" y="314236"/>
                  <a:pt x="311289" y="314236"/>
                </a:cubicBezTo>
                <a:cubicBezTo>
                  <a:pt x="333167" y="314236"/>
                  <a:pt x="354151" y="305574"/>
                  <a:pt x="369689" y="290036"/>
                </a:cubicBezTo>
                <a:lnTo>
                  <a:pt x="433179" y="226546"/>
                </a:lnTo>
                <a:cubicBezTo>
                  <a:pt x="448628" y="211098"/>
                  <a:pt x="457379" y="190024"/>
                  <a:pt x="457379" y="168146"/>
                </a:cubicBezTo>
                <a:cubicBezTo>
                  <a:pt x="457379" y="122515"/>
                  <a:pt x="420410" y="85546"/>
                  <a:pt x="374779" y="85546"/>
                </a:cubicBezTo>
                <a:close/>
                <a:moveTo>
                  <a:pt x="245745" y="154751"/>
                </a:moveTo>
                <a:cubicBezTo>
                  <a:pt x="244048" y="154037"/>
                  <a:pt x="242352" y="153055"/>
                  <a:pt x="240834" y="151983"/>
                </a:cubicBezTo>
                <a:cubicBezTo>
                  <a:pt x="229582" y="146179"/>
                  <a:pt x="216724" y="142875"/>
                  <a:pt x="203240" y="142875"/>
                </a:cubicBezTo>
                <a:cubicBezTo>
                  <a:pt x="181362" y="142875"/>
                  <a:pt x="160377" y="151537"/>
                  <a:pt x="144840" y="167074"/>
                </a:cubicBezTo>
                <a:lnTo>
                  <a:pt x="81349" y="230565"/>
                </a:lnTo>
                <a:cubicBezTo>
                  <a:pt x="65901" y="246013"/>
                  <a:pt x="57150" y="267087"/>
                  <a:pt x="57150" y="288965"/>
                </a:cubicBezTo>
                <a:cubicBezTo>
                  <a:pt x="57150" y="334595"/>
                  <a:pt x="94119" y="371564"/>
                  <a:pt x="139750" y="371564"/>
                </a:cubicBezTo>
                <a:cubicBezTo>
                  <a:pt x="154484" y="371564"/>
                  <a:pt x="168860" y="367635"/>
                  <a:pt x="181451" y="360313"/>
                </a:cubicBezTo>
                <a:cubicBezTo>
                  <a:pt x="195560" y="374600"/>
                  <a:pt x="211991" y="386566"/>
                  <a:pt x="230207" y="395585"/>
                </a:cubicBezTo>
                <a:cubicBezTo>
                  <a:pt x="205026" y="416927"/>
                  <a:pt x="173057" y="428804"/>
                  <a:pt x="139750" y="428804"/>
                </a:cubicBezTo>
                <a:cubicBezTo>
                  <a:pt x="62597" y="428804"/>
                  <a:pt x="0" y="366296"/>
                  <a:pt x="0" y="289054"/>
                </a:cubicBezTo>
                <a:cubicBezTo>
                  <a:pt x="0" y="251996"/>
                  <a:pt x="14734" y="216456"/>
                  <a:pt x="40898" y="190292"/>
                </a:cubicBezTo>
                <a:lnTo>
                  <a:pt x="104388" y="126802"/>
                </a:lnTo>
                <a:cubicBezTo>
                  <a:pt x="130552" y="100638"/>
                  <a:pt x="166092" y="85904"/>
                  <a:pt x="203150" y="85904"/>
                </a:cubicBezTo>
                <a:cubicBezTo>
                  <a:pt x="280481" y="85904"/>
                  <a:pt x="342900" y="148947"/>
                  <a:pt x="342900" y="226010"/>
                </a:cubicBezTo>
                <a:cubicBezTo>
                  <a:pt x="342900" y="227171"/>
                  <a:pt x="342900" y="228332"/>
                  <a:pt x="342900" y="229493"/>
                </a:cubicBezTo>
                <a:cubicBezTo>
                  <a:pt x="342543" y="245299"/>
                  <a:pt x="329416" y="257711"/>
                  <a:pt x="313611" y="257354"/>
                </a:cubicBezTo>
                <a:cubicBezTo>
                  <a:pt x="297805" y="256996"/>
                  <a:pt x="285393" y="243870"/>
                  <a:pt x="285750" y="228064"/>
                </a:cubicBezTo>
                <a:cubicBezTo>
                  <a:pt x="285750" y="227350"/>
                  <a:pt x="285750" y="226725"/>
                  <a:pt x="285750" y="226010"/>
                </a:cubicBezTo>
                <a:cubicBezTo>
                  <a:pt x="285750" y="195917"/>
                  <a:pt x="269677" y="169485"/>
                  <a:pt x="245745" y="154930"/>
                </a:cubicBezTo>
                <a:close/>
              </a:path>
            </a:pathLst>
          </a:custGeom>
          <a:solidFill>
            <a:srgbClr val="7097E5"/>
          </a:solidFill>
        </p:spPr>
      </p:sp>
      <p:sp>
        <p:nvSpPr>
          <p:cNvPr id="40" name="Text 12"/>
          <p:cNvSpPr/>
          <p:nvPr/>
        </p:nvSpPr>
        <p:spPr>
          <a:xfrm>
            <a:off x="7986184" y="4394200"/>
            <a:ext cx="401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链上验证</a:t>
            </a:r>
            <a:endParaRPr lang="en-US" sz="1600" dirty="0"/>
          </a:p>
        </p:txBody>
      </p:sp>
      <p:sp>
        <p:nvSpPr>
          <p:cNvPr id="41" name="Text 13"/>
          <p:cNvSpPr/>
          <p:nvPr/>
        </p:nvSpPr>
        <p:spPr>
          <a:xfrm>
            <a:off x="7998884" y="4749800"/>
            <a:ext cx="3987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从链上查询数据，确保数据准确不被篡改</a:t>
            </a:r>
            <a:endParaRPr lang="zh-CN" altLang="en-US" sz="1400" dirty="0">
              <a:solidFill>
                <a:srgbClr val="373737"/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pitchFamily="34" charset="-120"/>
            </a:endParaRPr>
          </a:p>
        </p:txBody>
      </p:sp>
      <p:sp>
        <p:nvSpPr>
          <p:cNvPr id="42" name="Text 1"/>
          <p:cNvSpPr/>
          <p:nvPr/>
        </p:nvSpPr>
        <p:spPr>
          <a:xfrm>
            <a:off x="209550" y="1661795"/>
            <a:ext cx="1178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货主可</a:t>
            </a:r>
            <a:r>
              <a:rPr lang="zh-CN" alt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查询关于自己的</a:t>
            </a:r>
            <a:r>
              <a:rPr 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运单，支持按物流ID或承运商ID检索</a:t>
            </a:r>
            <a:r>
              <a:rPr lang="zh-CN" alt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运单 。数据从链上获取，确保准确且不被篡改 。</a:t>
            </a:r>
            <a:endParaRPr lang="zh-CN" altLang="en-US" sz="1600" dirty="0">
              <a:solidFill>
                <a:srgbClr val="373737"/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货主页面展示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-214748261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835150"/>
            <a:ext cx="7978775" cy="4567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67385" y="1194435"/>
            <a:ext cx="721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货主登录后将会跳转到货主页面、并展示登录的货主id对应的运单信息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货主查询展示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-2147482589" name="图片 -21474825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5" y="1506855"/>
            <a:ext cx="7899400" cy="2087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85" y="3726815"/>
            <a:ext cx="7887970" cy="2441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217660" y="2366645"/>
            <a:ext cx="1524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按物流</a:t>
            </a:r>
            <a:r>
              <a:rPr lang="en-US" altLang="zh-CN"/>
              <a:t>ID</a:t>
            </a:r>
            <a:r>
              <a:rPr lang="zh-CN" altLang="en-US"/>
              <a:t>查询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17660" y="4667250"/>
            <a:ext cx="1752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按承运商</a:t>
            </a:r>
            <a:r>
              <a:rPr lang="en-US" altLang="zh-CN"/>
              <a:t>ID</a:t>
            </a:r>
            <a:r>
              <a:rPr lang="zh-CN" altLang="en-US"/>
              <a:t>查询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zh-CN" altLang="en-US" sz="45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承运商页面介绍</a:t>
            </a:r>
            <a:endParaRPr lang="zh-CN" altLang="en-US" sz="45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>
                <a:solidFill>
                  <a:schemeClr val="accent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04</a:t>
            </a:r>
            <a:endParaRPr lang="en-US" sz="8400" b="1">
              <a:solidFill>
                <a:schemeClr val="accent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41137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承运商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页面功能介绍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" name="Shape 2"/>
          <p:cNvSpPr/>
          <p:nvPr/>
        </p:nvSpPr>
        <p:spPr>
          <a:xfrm>
            <a:off x="1591733" y="3022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</p:spPr>
      </p:sp>
      <p:sp>
        <p:nvSpPr>
          <p:cNvPr id="31" name="Shape 3"/>
          <p:cNvSpPr/>
          <p:nvPr/>
        </p:nvSpPr>
        <p:spPr>
          <a:xfrm>
            <a:off x="1972733" y="340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57150"/>
                </a:moveTo>
                <a:cubicBezTo>
                  <a:pt x="25628" y="57150"/>
                  <a:pt x="0" y="82778"/>
                  <a:pt x="0" y="114300"/>
                </a:cubicBezTo>
                <a:lnTo>
                  <a:pt x="0" y="342900"/>
                </a:lnTo>
                <a:cubicBezTo>
                  <a:pt x="0" y="374422"/>
                  <a:pt x="25628" y="400050"/>
                  <a:pt x="57150" y="400050"/>
                </a:cubicBezTo>
                <a:lnTo>
                  <a:pt x="400050" y="400050"/>
                </a:lnTo>
                <a:cubicBezTo>
                  <a:pt x="431572" y="400050"/>
                  <a:pt x="457200" y="374422"/>
                  <a:pt x="457200" y="342900"/>
                </a:cubicBezTo>
                <a:lnTo>
                  <a:pt x="457200" y="114300"/>
                </a:lnTo>
                <a:cubicBezTo>
                  <a:pt x="457200" y="82778"/>
                  <a:pt x="431572" y="57150"/>
                  <a:pt x="400050" y="57150"/>
                </a:cubicBezTo>
                <a:lnTo>
                  <a:pt x="57150" y="57150"/>
                </a:lnTo>
                <a:close/>
                <a:moveTo>
                  <a:pt x="142875" y="285750"/>
                </a:moveTo>
                <a:cubicBezTo>
                  <a:pt x="142875" y="301521"/>
                  <a:pt x="130071" y="314325"/>
                  <a:pt x="114300" y="314325"/>
                </a:cubicBezTo>
                <a:cubicBezTo>
                  <a:pt x="98529" y="314325"/>
                  <a:pt x="85725" y="301521"/>
                  <a:pt x="85725" y="285750"/>
                </a:cubicBezTo>
                <a:cubicBezTo>
                  <a:pt x="85725" y="269979"/>
                  <a:pt x="98529" y="257175"/>
                  <a:pt x="114300" y="257175"/>
                </a:cubicBezTo>
                <a:cubicBezTo>
                  <a:pt x="130071" y="257175"/>
                  <a:pt x="142875" y="269979"/>
                  <a:pt x="142875" y="285750"/>
                </a:cubicBezTo>
                <a:close/>
                <a:moveTo>
                  <a:pt x="114300" y="200025"/>
                </a:moveTo>
                <a:cubicBezTo>
                  <a:pt x="98529" y="200025"/>
                  <a:pt x="85725" y="187221"/>
                  <a:pt x="85725" y="171450"/>
                </a:cubicBezTo>
                <a:cubicBezTo>
                  <a:pt x="85725" y="155679"/>
                  <a:pt x="98529" y="142875"/>
                  <a:pt x="114300" y="142875"/>
                </a:cubicBezTo>
                <a:cubicBezTo>
                  <a:pt x="130071" y="142875"/>
                  <a:pt x="142875" y="155679"/>
                  <a:pt x="142875" y="171450"/>
                </a:cubicBezTo>
                <a:cubicBezTo>
                  <a:pt x="142875" y="187221"/>
                  <a:pt x="130071" y="200025"/>
                  <a:pt x="114300" y="200025"/>
                </a:cubicBezTo>
                <a:close/>
                <a:moveTo>
                  <a:pt x="221456" y="150019"/>
                </a:moveTo>
                <a:lnTo>
                  <a:pt x="350044" y="150019"/>
                </a:lnTo>
                <a:cubicBezTo>
                  <a:pt x="361920" y="150019"/>
                  <a:pt x="371475" y="159574"/>
                  <a:pt x="371475" y="171450"/>
                </a:cubicBezTo>
                <a:cubicBezTo>
                  <a:pt x="371475" y="183326"/>
                  <a:pt x="361920" y="192881"/>
                  <a:pt x="350044" y="192881"/>
                </a:cubicBezTo>
                <a:lnTo>
                  <a:pt x="221456" y="192881"/>
                </a:lnTo>
                <a:cubicBezTo>
                  <a:pt x="209580" y="192881"/>
                  <a:pt x="200025" y="183326"/>
                  <a:pt x="200025" y="171450"/>
                </a:cubicBezTo>
                <a:cubicBezTo>
                  <a:pt x="200025" y="159574"/>
                  <a:pt x="209580" y="150019"/>
                  <a:pt x="221456" y="150019"/>
                </a:cubicBezTo>
                <a:close/>
                <a:moveTo>
                  <a:pt x="221456" y="264319"/>
                </a:moveTo>
                <a:lnTo>
                  <a:pt x="350044" y="264319"/>
                </a:lnTo>
                <a:cubicBezTo>
                  <a:pt x="361920" y="264319"/>
                  <a:pt x="371475" y="273874"/>
                  <a:pt x="371475" y="285750"/>
                </a:cubicBezTo>
                <a:cubicBezTo>
                  <a:pt x="371475" y="297626"/>
                  <a:pt x="361920" y="307181"/>
                  <a:pt x="350044" y="307181"/>
                </a:cubicBezTo>
                <a:lnTo>
                  <a:pt x="221456" y="307181"/>
                </a:lnTo>
                <a:cubicBezTo>
                  <a:pt x="209580" y="307181"/>
                  <a:pt x="200025" y="297626"/>
                  <a:pt x="200025" y="285750"/>
                </a:cubicBezTo>
                <a:cubicBezTo>
                  <a:pt x="200025" y="273874"/>
                  <a:pt x="209580" y="264319"/>
                  <a:pt x="221456" y="264319"/>
                </a:cubicBezTo>
                <a:close/>
              </a:path>
            </a:pathLst>
          </a:custGeom>
          <a:solidFill>
            <a:srgbClr val="5C7CB3"/>
          </a:solidFill>
        </p:spPr>
      </p:sp>
      <p:sp>
        <p:nvSpPr>
          <p:cNvPr id="32" name="Text 4"/>
          <p:cNvSpPr/>
          <p:nvPr/>
        </p:nvSpPr>
        <p:spPr>
          <a:xfrm>
            <a:off x="196850" y="4394200"/>
            <a:ext cx="401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添加及更新</a:t>
            </a:r>
            <a:r>
              <a:rPr lang="en-US" sz="1800" b="1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运单</a:t>
            </a:r>
            <a:endParaRPr lang="en-US" sz="1600" dirty="0"/>
          </a:p>
        </p:txBody>
      </p:sp>
      <p:sp>
        <p:nvSpPr>
          <p:cNvPr id="33" name="Text 5"/>
          <p:cNvSpPr/>
          <p:nvPr/>
        </p:nvSpPr>
        <p:spPr>
          <a:xfrm>
            <a:off x="209550" y="4749800"/>
            <a:ext cx="3987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可以添加新的运单以及修改已存在的运单状态</a:t>
            </a:r>
            <a:endParaRPr lang="zh-CN" altLang="en-US" sz="1400" dirty="0">
              <a:solidFill>
                <a:srgbClr val="373737"/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pitchFamily="34" charset="-120"/>
            </a:endParaRPr>
          </a:p>
        </p:txBody>
      </p:sp>
      <p:sp>
        <p:nvSpPr>
          <p:cNvPr id="34" name="Shape 6"/>
          <p:cNvSpPr/>
          <p:nvPr/>
        </p:nvSpPr>
        <p:spPr>
          <a:xfrm>
            <a:off x="5486400" y="3022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</p:spPr>
      </p:sp>
      <p:sp>
        <p:nvSpPr>
          <p:cNvPr id="35" name="Shape 7"/>
          <p:cNvSpPr/>
          <p:nvPr/>
        </p:nvSpPr>
        <p:spPr>
          <a:xfrm>
            <a:off x="5867400" y="340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71475" y="185738"/>
                </a:moveTo>
                <a:cubicBezTo>
                  <a:pt x="371475" y="226725"/>
                  <a:pt x="358170" y="264587"/>
                  <a:pt x="335756" y="295305"/>
                </a:cubicBezTo>
                <a:lnTo>
                  <a:pt x="448806" y="408444"/>
                </a:lnTo>
                <a:cubicBezTo>
                  <a:pt x="459968" y="419606"/>
                  <a:pt x="459968" y="437733"/>
                  <a:pt x="448806" y="448895"/>
                </a:cubicBezTo>
                <a:cubicBezTo>
                  <a:pt x="437644" y="460058"/>
                  <a:pt x="419517" y="460058"/>
                  <a:pt x="408355" y="448895"/>
                </a:cubicBezTo>
                <a:lnTo>
                  <a:pt x="295305" y="335756"/>
                </a:lnTo>
                <a:cubicBezTo>
                  <a:pt x="264587" y="358170"/>
                  <a:pt x="226725" y="371475"/>
                  <a:pt x="185738" y="371475"/>
                </a:cubicBezTo>
                <a:cubicBezTo>
                  <a:pt x="83135" y="371475"/>
                  <a:pt x="0" y="288340"/>
                  <a:pt x="0" y="185738"/>
                </a:cubicBezTo>
                <a:cubicBezTo>
                  <a:pt x="0" y="83135"/>
                  <a:pt x="83135" y="0"/>
                  <a:pt x="185738" y="0"/>
                </a:cubicBezTo>
                <a:cubicBezTo>
                  <a:pt x="288340" y="0"/>
                  <a:pt x="371475" y="83135"/>
                  <a:pt x="371475" y="185738"/>
                </a:cubicBezTo>
                <a:close/>
                <a:moveTo>
                  <a:pt x="185738" y="314325"/>
                </a:moveTo>
                <a:cubicBezTo>
                  <a:pt x="256707" y="314325"/>
                  <a:pt x="314325" y="256707"/>
                  <a:pt x="314325" y="185738"/>
                </a:cubicBezTo>
                <a:cubicBezTo>
                  <a:pt x="314325" y="114768"/>
                  <a:pt x="256707" y="57150"/>
                  <a:pt x="185738" y="57150"/>
                </a:cubicBezTo>
                <a:cubicBezTo>
                  <a:pt x="114768" y="57150"/>
                  <a:pt x="57150" y="114768"/>
                  <a:pt x="57150" y="185737"/>
                </a:cubicBezTo>
                <a:cubicBezTo>
                  <a:pt x="57150" y="256707"/>
                  <a:pt x="114768" y="314325"/>
                  <a:pt x="185737" y="314325"/>
                </a:cubicBezTo>
                <a:close/>
              </a:path>
            </a:pathLst>
          </a:custGeom>
          <a:solidFill>
            <a:srgbClr val="8FA7D0"/>
          </a:solidFill>
        </p:spPr>
      </p:sp>
      <p:sp>
        <p:nvSpPr>
          <p:cNvPr id="36" name="Text 8"/>
          <p:cNvSpPr/>
          <p:nvPr/>
        </p:nvSpPr>
        <p:spPr>
          <a:xfrm>
            <a:off x="4091517" y="4394200"/>
            <a:ext cx="401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多维度检索</a:t>
            </a:r>
            <a:endParaRPr lang="en-US" sz="1600" dirty="0"/>
          </a:p>
        </p:txBody>
      </p:sp>
      <p:sp>
        <p:nvSpPr>
          <p:cNvPr id="37" name="Text 9"/>
          <p:cNvSpPr/>
          <p:nvPr/>
        </p:nvSpPr>
        <p:spPr>
          <a:xfrm>
            <a:off x="4104217" y="4749800"/>
            <a:ext cx="3987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可选择按运单</a:t>
            </a:r>
            <a:r>
              <a:rPr lang="en-US" altLang="zh-CN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id</a:t>
            </a:r>
            <a:r>
              <a:rPr lang="zh-CN" alt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或承运商</a:t>
            </a:r>
            <a:r>
              <a:rPr lang="en-US" altLang="zh-CN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id</a:t>
            </a:r>
            <a:r>
              <a:rPr lang="zh-CN" alt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查询</a:t>
            </a:r>
            <a:endParaRPr lang="zh-CN" altLang="en-US" sz="1400" dirty="0">
              <a:solidFill>
                <a:srgbClr val="373737"/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pitchFamily="34" charset="-120"/>
            </a:endParaRPr>
          </a:p>
        </p:txBody>
      </p:sp>
      <p:sp>
        <p:nvSpPr>
          <p:cNvPr id="38" name="Shape 10"/>
          <p:cNvSpPr/>
          <p:nvPr/>
        </p:nvSpPr>
        <p:spPr>
          <a:xfrm>
            <a:off x="9381067" y="3022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</p:spPr>
      </p:sp>
      <p:sp>
        <p:nvSpPr>
          <p:cNvPr id="39" name="Shape 11"/>
          <p:cNvSpPr/>
          <p:nvPr/>
        </p:nvSpPr>
        <p:spPr>
          <a:xfrm>
            <a:off x="9733492" y="3403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74600" y="85725"/>
                </a:moveTo>
                <a:cubicBezTo>
                  <a:pt x="359777" y="85725"/>
                  <a:pt x="345400" y="89743"/>
                  <a:pt x="332809" y="97066"/>
                </a:cubicBezTo>
                <a:cubicBezTo>
                  <a:pt x="318701" y="82778"/>
                  <a:pt x="302270" y="70812"/>
                  <a:pt x="284143" y="61793"/>
                </a:cubicBezTo>
                <a:cubicBezTo>
                  <a:pt x="309324" y="40362"/>
                  <a:pt x="341382" y="28575"/>
                  <a:pt x="374600" y="28575"/>
                </a:cubicBezTo>
                <a:cubicBezTo>
                  <a:pt x="451753" y="28575"/>
                  <a:pt x="514350" y="91083"/>
                  <a:pt x="514350" y="168325"/>
                </a:cubicBezTo>
                <a:cubicBezTo>
                  <a:pt x="514350" y="205383"/>
                  <a:pt x="499616" y="240923"/>
                  <a:pt x="473452" y="267087"/>
                </a:cubicBezTo>
                <a:lnTo>
                  <a:pt x="409962" y="330577"/>
                </a:lnTo>
                <a:cubicBezTo>
                  <a:pt x="383798" y="356741"/>
                  <a:pt x="348258" y="371475"/>
                  <a:pt x="311200" y="371475"/>
                </a:cubicBezTo>
                <a:cubicBezTo>
                  <a:pt x="234047" y="371475"/>
                  <a:pt x="171450" y="308967"/>
                  <a:pt x="171450" y="231725"/>
                </a:cubicBezTo>
                <a:cubicBezTo>
                  <a:pt x="171450" y="230386"/>
                  <a:pt x="171450" y="229046"/>
                  <a:pt x="171539" y="227707"/>
                </a:cubicBezTo>
                <a:cubicBezTo>
                  <a:pt x="171986" y="211901"/>
                  <a:pt x="185112" y="199489"/>
                  <a:pt x="200918" y="199936"/>
                </a:cubicBezTo>
                <a:cubicBezTo>
                  <a:pt x="216724" y="200382"/>
                  <a:pt x="229136" y="213509"/>
                  <a:pt x="228689" y="229314"/>
                </a:cubicBezTo>
                <a:cubicBezTo>
                  <a:pt x="228689" y="230118"/>
                  <a:pt x="228689" y="230922"/>
                  <a:pt x="228689" y="231636"/>
                </a:cubicBezTo>
                <a:cubicBezTo>
                  <a:pt x="228689" y="277267"/>
                  <a:pt x="265658" y="314236"/>
                  <a:pt x="311289" y="314236"/>
                </a:cubicBezTo>
                <a:cubicBezTo>
                  <a:pt x="333167" y="314236"/>
                  <a:pt x="354151" y="305574"/>
                  <a:pt x="369689" y="290036"/>
                </a:cubicBezTo>
                <a:lnTo>
                  <a:pt x="433179" y="226546"/>
                </a:lnTo>
                <a:cubicBezTo>
                  <a:pt x="448628" y="211098"/>
                  <a:pt x="457379" y="190024"/>
                  <a:pt x="457379" y="168146"/>
                </a:cubicBezTo>
                <a:cubicBezTo>
                  <a:pt x="457379" y="122515"/>
                  <a:pt x="420410" y="85546"/>
                  <a:pt x="374779" y="85546"/>
                </a:cubicBezTo>
                <a:close/>
                <a:moveTo>
                  <a:pt x="245745" y="154751"/>
                </a:moveTo>
                <a:cubicBezTo>
                  <a:pt x="244048" y="154037"/>
                  <a:pt x="242352" y="153055"/>
                  <a:pt x="240834" y="151983"/>
                </a:cubicBezTo>
                <a:cubicBezTo>
                  <a:pt x="229582" y="146179"/>
                  <a:pt x="216724" y="142875"/>
                  <a:pt x="203240" y="142875"/>
                </a:cubicBezTo>
                <a:cubicBezTo>
                  <a:pt x="181362" y="142875"/>
                  <a:pt x="160377" y="151537"/>
                  <a:pt x="144840" y="167074"/>
                </a:cubicBezTo>
                <a:lnTo>
                  <a:pt x="81349" y="230565"/>
                </a:lnTo>
                <a:cubicBezTo>
                  <a:pt x="65901" y="246013"/>
                  <a:pt x="57150" y="267087"/>
                  <a:pt x="57150" y="288965"/>
                </a:cubicBezTo>
                <a:cubicBezTo>
                  <a:pt x="57150" y="334595"/>
                  <a:pt x="94119" y="371564"/>
                  <a:pt x="139750" y="371564"/>
                </a:cubicBezTo>
                <a:cubicBezTo>
                  <a:pt x="154484" y="371564"/>
                  <a:pt x="168860" y="367635"/>
                  <a:pt x="181451" y="360313"/>
                </a:cubicBezTo>
                <a:cubicBezTo>
                  <a:pt x="195560" y="374600"/>
                  <a:pt x="211991" y="386566"/>
                  <a:pt x="230207" y="395585"/>
                </a:cubicBezTo>
                <a:cubicBezTo>
                  <a:pt x="205026" y="416927"/>
                  <a:pt x="173057" y="428804"/>
                  <a:pt x="139750" y="428804"/>
                </a:cubicBezTo>
                <a:cubicBezTo>
                  <a:pt x="62597" y="428804"/>
                  <a:pt x="0" y="366296"/>
                  <a:pt x="0" y="289054"/>
                </a:cubicBezTo>
                <a:cubicBezTo>
                  <a:pt x="0" y="251996"/>
                  <a:pt x="14734" y="216456"/>
                  <a:pt x="40898" y="190292"/>
                </a:cubicBezTo>
                <a:lnTo>
                  <a:pt x="104388" y="126802"/>
                </a:lnTo>
                <a:cubicBezTo>
                  <a:pt x="130552" y="100638"/>
                  <a:pt x="166092" y="85904"/>
                  <a:pt x="203150" y="85904"/>
                </a:cubicBezTo>
                <a:cubicBezTo>
                  <a:pt x="280481" y="85904"/>
                  <a:pt x="342900" y="148947"/>
                  <a:pt x="342900" y="226010"/>
                </a:cubicBezTo>
                <a:cubicBezTo>
                  <a:pt x="342900" y="227171"/>
                  <a:pt x="342900" y="228332"/>
                  <a:pt x="342900" y="229493"/>
                </a:cubicBezTo>
                <a:cubicBezTo>
                  <a:pt x="342543" y="245299"/>
                  <a:pt x="329416" y="257711"/>
                  <a:pt x="313611" y="257354"/>
                </a:cubicBezTo>
                <a:cubicBezTo>
                  <a:pt x="297805" y="256996"/>
                  <a:pt x="285393" y="243870"/>
                  <a:pt x="285750" y="228064"/>
                </a:cubicBezTo>
                <a:cubicBezTo>
                  <a:pt x="285750" y="227350"/>
                  <a:pt x="285750" y="226725"/>
                  <a:pt x="285750" y="226010"/>
                </a:cubicBezTo>
                <a:cubicBezTo>
                  <a:pt x="285750" y="195917"/>
                  <a:pt x="269677" y="169485"/>
                  <a:pt x="245745" y="154930"/>
                </a:cubicBezTo>
                <a:close/>
              </a:path>
            </a:pathLst>
          </a:custGeom>
          <a:solidFill>
            <a:srgbClr val="7097E5"/>
          </a:solidFill>
        </p:spPr>
      </p:sp>
      <p:sp>
        <p:nvSpPr>
          <p:cNvPr id="40" name="Text 12"/>
          <p:cNvSpPr/>
          <p:nvPr/>
        </p:nvSpPr>
        <p:spPr>
          <a:xfrm>
            <a:off x="7986184" y="4394200"/>
            <a:ext cx="401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链上验证</a:t>
            </a:r>
            <a:endParaRPr lang="en-US" sz="1600" dirty="0"/>
          </a:p>
        </p:txBody>
      </p:sp>
      <p:sp>
        <p:nvSpPr>
          <p:cNvPr id="41" name="Text 13"/>
          <p:cNvSpPr/>
          <p:nvPr/>
        </p:nvSpPr>
        <p:spPr>
          <a:xfrm>
            <a:off x="7998884" y="4749800"/>
            <a:ext cx="3987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从链上查询数据，确保数据准确不被篡改</a:t>
            </a:r>
            <a:endParaRPr lang="zh-CN" altLang="en-US" sz="1400" dirty="0">
              <a:solidFill>
                <a:srgbClr val="373737"/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pitchFamily="34" charset="-120"/>
            </a:endParaRPr>
          </a:p>
        </p:txBody>
      </p:sp>
      <p:sp>
        <p:nvSpPr>
          <p:cNvPr id="42" name="Text 1"/>
          <p:cNvSpPr/>
          <p:nvPr/>
        </p:nvSpPr>
        <p:spPr>
          <a:xfrm>
            <a:off x="792480" y="1661795"/>
            <a:ext cx="1044448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承运商</a:t>
            </a:r>
            <a:r>
              <a:rPr 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可</a:t>
            </a:r>
            <a:r>
              <a:rPr lang="zh-CN" alt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查询关于自己的</a:t>
            </a:r>
            <a:r>
              <a:rPr 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运单，支持按物流ID或</a:t>
            </a:r>
            <a:r>
              <a:rPr lang="zh-CN" alt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用户</a:t>
            </a:r>
            <a:r>
              <a:rPr 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ID检索</a:t>
            </a:r>
            <a:r>
              <a:rPr lang="zh-CN" alt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运单 。并且可以更新运单</a:t>
            </a:r>
            <a:r>
              <a:rPr lang="zh-CN" alt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，以及添加新的运单</a:t>
            </a:r>
            <a:r>
              <a:rPr lang="zh-CN" altLang="en-US" sz="1600" dirty="0">
                <a:solidFill>
                  <a:srgbClr val="373737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pitchFamily="34" charset="-120"/>
              </a:rPr>
              <a:t>数据从链上获取，确保准确且不被篡改 。</a:t>
            </a:r>
            <a:endParaRPr lang="zh-CN" altLang="en-US" sz="1600" dirty="0">
              <a:solidFill>
                <a:srgbClr val="373737"/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5770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承运商页面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-2147482614" name="图片 -21474826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" y="1684020"/>
            <a:ext cx="7757795" cy="4631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59435" y="1170305"/>
            <a:ext cx="7107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承运商登录后将会跳转到货主页面、并显示承运商id对应的运单信息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更新物流状态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-2147482613" name="图片 -21474826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1179830"/>
            <a:ext cx="8129905" cy="4881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添加物流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-2147482609" name="图片 -21474826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1179830"/>
            <a:ext cx="8448040" cy="50996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4080" y="1873005"/>
            <a:ext cx="2792730" cy="12630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72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目录</a:t>
            </a:r>
            <a:endParaRPr lang="en-US" sz="72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64612" y="3126495"/>
            <a:ext cx="2830830" cy="2533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975">
                <a:solidFill>
                  <a:srgbClr val="7F7F7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SCIENCE AND TECHNOLOGY</a:t>
            </a:r>
            <a:endParaRPr lang="en-US" sz="975">
              <a:solidFill>
                <a:srgbClr val="7F7F7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52215" y="976346"/>
            <a:ext cx="6612681" cy="490419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228600" lvl="1" indent="-228600" algn="l">
              <a:lnSpc>
                <a:spcPct val="140000"/>
              </a:lnSpc>
              <a:spcBef>
                <a:spcPts val="375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功能介绍</a:t>
            </a:r>
            <a:endParaRPr lang="zh-CN" alt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 algn="l">
              <a:lnSpc>
                <a:spcPct val="140000"/>
              </a:lnSpc>
              <a:spcBef>
                <a:spcPts val="375"/>
              </a:spcBef>
              <a:buClrTx/>
              <a:buSzTx/>
              <a:buFont typeface="Arial" panose="020B0604020202020204"/>
              <a:buChar char="•"/>
            </a:pPr>
            <a:r>
              <a:rPr 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主页</a:t>
            </a: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及</a:t>
            </a:r>
            <a:r>
              <a:rPr 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登录注册页面介绍</a:t>
            </a:r>
            <a:endParaRPr 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  <a:sym typeface="+mn-ea"/>
            </a:endParaRPr>
          </a:p>
          <a:p>
            <a:pPr marL="228600" lvl="1" indent="-228600" algn="l">
              <a:lnSpc>
                <a:spcPct val="140000"/>
              </a:lnSpc>
              <a:spcBef>
                <a:spcPts val="375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货主页面介绍</a:t>
            </a:r>
            <a:endParaRPr 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 algn="l">
              <a:lnSpc>
                <a:spcPct val="140000"/>
              </a:lnSpc>
              <a:spcBef>
                <a:spcPts val="375"/>
              </a:spcBef>
              <a:buFont typeface="Arial" panose="020B0604020202020204"/>
              <a:buChar char="•"/>
            </a:pP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承运商页面介绍</a:t>
            </a:r>
            <a:endParaRPr lang="zh-CN" alt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 algn="l">
              <a:lnSpc>
                <a:spcPct val="140000"/>
              </a:lnSpc>
              <a:spcBef>
                <a:spcPts val="375"/>
              </a:spcBef>
              <a:buFont typeface="Arial" panose="020B0604020202020204"/>
              <a:buChar char="•"/>
            </a:pP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管理员页面介绍</a:t>
            </a:r>
            <a:endParaRPr lang="zh-CN" alt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 algn="l">
              <a:lnSpc>
                <a:spcPct val="140000"/>
              </a:lnSpc>
              <a:spcBef>
                <a:spcPts val="375"/>
              </a:spcBef>
              <a:buFont typeface="Arial" panose="020B0604020202020204"/>
              <a:buChar char="•"/>
            </a:pP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关键代码展示</a:t>
            </a:r>
            <a:endParaRPr lang="zh-CN" alt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 algn="l">
              <a:lnSpc>
                <a:spcPct val="140000"/>
              </a:lnSpc>
              <a:spcBef>
                <a:spcPts val="375"/>
              </a:spcBef>
              <a:buFont typeface="Arial" panose="020B0604020202020204"/>
              <a:buChar char="•"/>
            </a:pP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</a:t>
            </a:r>
            <a:r>
              <a:rPr lang="zh-CN" altLang="en-US" sz="24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总结</a:t>
            </a:r>
            <a:endParaRPr lang="zh-CN" altLang="en-US" sz="24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添加物流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-2147482588" name="图片 -21474825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79830"/>
            <a:ext cx="8437880" cy="50977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承运商查询展示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83220" y="2419985"/>
            <a:ext cx="1524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按物流</a:t>
            </a:r>
            <a:r>
              <a:rPr lang="en-US" altLang="zh-CN"/>
              <a:t>ID</a:t>
            </a:r>
            <a:r>
              <a:rPr lang="zh-CN" altLang="en-US"/>
              <a:t>查询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83220" y="4713605"/>
            <a:ext cx="1524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按用户</a:t>
            </a:r>
            <a:r>
              <a:rPr lang="en-US" altLang="zh-CN"/>
              <a:t>ID</a:t>
            </a:r>
            <a:r>
              <a:rPr lang="zh-CN" altLang="en-US"/>
              <a:t>查询</a:t>
            </a:r>
            <a:endParaRPr lang="zh-CN" altLang="en-US"/>
          </a:p>
        </p:txBody>
      </p:sp>
      <p:pic>
        <p:nvPicPr>
          <p:cNvPr id="-2147482587" name="图片 -21474825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" y="1179830"/>
            <a:ext cx="6240780" cy="2447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1" name="图片 -21474826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" y="3688715"/>
            <a:ext cx="6368415" cy="2661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66826" y="2526030"/>
            <a:ext cx="7644490" cy="18059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zh-CN" altLang="en-US" sz="45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管理员页面介绍</a:t>
            </a:r>
            <a:endParaRPr lang="zh-CN" altLang="en-US" sz="45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>
                <a:solidFill>
                  <a:schemeClr val="accent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05</a:t>
            </a:r>
            <a:endParaRPr lang="en-US" sz="8400" b="1">
              <a:solidFill>
                <a:schemeClr val="accent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zh-CN" altLang="en-US" sz="3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管理员介绍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1296437" y="1515791"/>
            <a:ext cx="6886575" cy="765904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全局数据管理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98977" y="1998589"/>
            <a:ext cx="6891292" cy="1083679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rgbClr val="000000">
                    <a:alpha val="89804"/>
                    <a:alpha val="90000"/>
                  </a:srgbClr>
                </a:solidFill>
                <a:highlight>
                  <a:srgbClr val="FCFCFC"/>
                </a:highligh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查看/删除货主、承运商、运单列表，修改账户密码，新增账户。</a:t>
            </a:r>
            <a:endParaRPr lang="en-US" sz="1350">
              <a:solidFill>
                <a:srgbClr val="000000">
                  <a:alpha val="89804"/>
                  <a:alpha val="90000"/>
                </a:srgbClr>
              </a:solidFill>
              <a:highlight>
                <a:srgbClr val="FCFCFC"/>
              </a:highligh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7" name="TextBox 7"/>
          <p:cNvSpPr txBox="1"/>
          <p:nvPr/>
        </p:nvSpPr>
        <p:spPr>
          <a:xfrm>
            <a:off x="1300882" y="3182098"/>
            <a:ext cx="6886575" cy="769800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权限控制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1300882" y="4920230"/>
            <a:ext cx="6886575" cy="734184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物流信息管理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00882" y="3741456"/>
            <a:ext cx="6891292" cy="1074439"/>
          </a:xfrm>
          <a:prstGeom prst="rect">
            <a:avLst/>
          </a:prstGeom>
          <a:noFill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rgbClr val="404040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按ID查询特定货主/承运商信息，执行删除或密码重置操作。</a:t>
            </a:r>
            <a:endParaRPr lang="en-US" sz="1350">
              <a:solidFill>
                <a:srgbClr val="404040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0882" y="5424019"/>
            <a:ext cx="6891292" cy="1092920"/>
          </a:xfrm>
          <a:prstGeom prst="rect">
            <a:avLst/>
          </a:prstGeom>
          <a:noFill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rgbClr val="404040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查看、修改、删除所有运单数据（需符合业务规则）。</a:t>
            </a:r>
            <a:endParaRPr lang="en-US" sz="1350">
              <a:solidFill>
                <a:srgbClr val="404040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</a:pPr>
            <a:r>
              <a:rPr lang="en-US" sz="1350">
                <a:solidFill>
                  <a:srgbClr val="404040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操作示例：管理员通过后台界面批量导入货主账户，或冻结异常承运商账号。</a:t>
            </a:r>
            <a:endParaRPr lang="en-US" sz="1350">
              <a:solidFill>
                <a:srgbClr val="404040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8937" y="1685237"/>
            <a:ext cx="335280" cy="5962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sz="30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88925" y="3405562"/>
            <a:ext cx="535305" cy="5962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sz="30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8925" y="5125887"/>
            <a:ext cx="535305" cy="5962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sz="30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-2147482586" name="图片 -21474825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286510"/>
            <a:ext cx="7560310" cy="4514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03" name="图片 -21474826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" y="1769745"/>
            <a:ext cx="8633460" cy="4375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管理员管理页面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98393" y="5566117"/>
            <a:ext cx="2411730" cy="2343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lang="en-US" sz="900">
              <a:solidFill>
                <a:srgbClr val="40404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-2147482602" name="图片 -21474826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25" y="2263140"/>
            <a:ext cx="8845550" cy="4143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-214748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-214748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货主管理页面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8393" y="5566117"/>
            <a:ext cx="2411730" cy="2343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lang="en-US" sz="900">
              <a:solidFill>
                <a:srgbClr val="40404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-2147482601" name="图片 -21474826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5" y="1179830"/>
            <a:ext cx="8790940" cy="4322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9" name="图片 -21474826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20" y="1667510"/>
            <a:ext cx="9694545" cy="4133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85" name="图片 -21474825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40" y="2105025"/>
            <a:ext cx="8402955" cy="4097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7" name="图片 -21474825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615" y="1043305"/>
            <a:ext cx="8192770" cy="4073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6" name="图片 -21474825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955" y="1598295"/>
            <a:ext cx="8999220" cy="4427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5" name="图片 -21474825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715" y="2299970"/>
            <a:ext cx="8428355" cy="4010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4" name="图片 -21474825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1025" y="1179830"/>
            <a:ext cx="9641205" cy="4385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-2147482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-2147482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-214748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-214748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-2147482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-2147482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-2147482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-2147482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-2147482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-2147482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-214748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-2147482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承运商管理页面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-2147482593" name="图片 -21474825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15" y="1118235"/>
            <a:ext cx="8529320" cy="5097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76023" y="25770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物流信息管理页面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-2147482583" name="图片 -21474825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15" y="1106805"/>
            <a:ext cx="8439785" cy="5020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1" name="图片 -21474825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" y="1774190"/>
            <a:ext cx="9050020" cy="3837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0" name="图片 -21474825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15" y="1106805"/>
            <a:ext cx="8512810" cy="50996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-214748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-214748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66826" y="2526030"/>
            <a:ext cx="7644490" cy="18059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zh-CN" altLang="en-US" sz="45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关键代码展示</a:t>
            </a:r>
            <a:endParaRPr lang="zh-CN" altLang="en-US" sz="45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>
                <a:solidFill>
                  <a:schemeClr val="accent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05</a:t>
            </a:r>
            <a:endParaRPr lang="en-US" sz="8400" b="1">
              <a:solidFill>
                <a:schemeClr val="accent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filter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过滤器代码展示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8393" y="5566117"/>
            <a:ext cx="2411730" cy="2343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lang="en-US" sz="900">
              <a:solidFill>
                <a:srgbClr val="40404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79830"/>
            <a:ext cx="10010775" cy="5267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35" y="1179830"/>
            <a:ext cx="9906000" cy="5252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项目概述</a:t>
            </a:r>
            <a:endParaRPr lang="en-US" sz="45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>
                <a:solidFill>
                  <a:schemeClr val="accent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8400" b="1">
              <a:solidFill>
                <a:schemeClr val="accent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JWT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令牌生成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代码展示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8393" y="5566117"/>
            <a:ext cx="2411730" cy="2343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lang="en-US" sz="900">
              <a:solidFill>
                <a:srgbClr val="40404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" y="1069975"/>
            <a:ext cx="8489950" cy="5347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968" y="2476203"/>
            <a:ext cx="10259690" cy="2946620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总结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99661" y="2911024"/>
            <a:ext cx="9353574" cy="2076978"/>
          </a:xfrm>
          <a:prstGeom prst="rect">
            <a:avLst/>
          </a:prstGeom>
          <a:noFill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zh-CN" altLang="en-US">
                <a:solidFill>
                  <a:srgbClr val="000000">
                    <a:alpha val="89804"/>
                    <a:alpha val="90000"/>
                  </a:srgbClr>
                </a:solidFill>
                <a:highlight>
                  <a:srgbClr val="FCFCFC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该系统通过区块链技术解决了传统物流行业中信息不透明、数据易篡改、信任缺失等问题，提高了物流信息的可信度和管理效率，为供应链各方提供了更加安全、透明的物流管理解决方案。</a:t>
            </a:r>
            <a:endParaRPr lang="zh-CN" altLang="en-US">
              <a:solidFill>
                <a:srgbClr val="000000">
                  <a:alpha val="89804"/>
                  <a:alpha val="90000"/>
                </a:srgbClr>
              </a:solidFill>
              <a:highlight>
                <a:srgbClr val="FCFCFC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11200" y="4330700"/>
            <a:ext cx="1168400" cy="1054100"/>
          </a:xfrm>
          <a:custGeom>
            <a:avLst/>
            <a:gdLst/>
            <a:ahLst/>
            <a:cxnLst/>
            <a:rect l="l" t="t" r="r" b="b"/>
            <a:pathLst>
              <a:path w="1168400" h="1054100">
                <a:moveTo>
                  <a:pt x="0" y="0"/>
                </a:moveTo>
                <a:lnTo>
                  <a:pt x="0" y="1054100"/>
                </a:lnTo>
                <a:lnTo>
                  <a:pt x="1168400" y="1054100"/>
                </a:lnTo>
              </a:path>
            </a:pathLst>
          </a:cu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</p:sp>
      <p:sp>
        <p:nvSpPr>
          <p:cNvPr id="6" name="Freeform 6"/>
          <p:cNvSpPr/>
          <p:nvPr/>
        </p:nvSpPr>
        <p:spPr>
          <a:xfrm>
            <a:off x="9715500" y="4279900"/>
            <a:ext cx="1219200" cy="1117600"/>
          </a:xfrm>
          <a:custGeom>
            <a:avLst/>
            <a:gdLst/>
            <a:ahLst/>
            <a:cxnLst/>
            <a:rect l="l" t="t" r="r" b="b"/>
            <a:pathLst>
              <a:path w="1219200" h="1117600">
                <a:moveTo>
                  <a:pt x="1219200" y="0"/>
                </a:moveTo>
                <a:lnTo>
                  <a:pt x="1219200" y="1117600"/>
                </a:lnTo>
                <a:lnTo>
                  <a:pt x="0" y="1117600"/>
                </a:lnTo>
              </a:path>
            </a:pathLst>
          </a:cu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8150" y="2303145"/>
            <a:ext cx="7439025" cy="15240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>
                <a:solidFill>
                  <a:srgbClr val="4C678E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感谢观看！</a:t>
            </a:r>
            <a:endParaRPr lang="en-US" sz="7200" b="1">
              <a:solidFill>
                <a:srgbClr val="4C678E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473638" y="302919"/>
            <a:ext cx="482143" cy="482143"/>
          </a:xfrm>
          <a:prstGeom prst="ellipse">
            <a:avLst/>
          </a:prstGeom>
          <a:solidFill>
            <a:srgbClr val="4C678E">
              <a:alpha val="100000"/>
            </a:srgbClr>
          </a:solidFill>
        </p:spPr>
      </p:sp>
      <p:sp>
        <p:nvSpPr>
          <p:cNvPr id="4" name="Freeform 4"/>
          <p:cNvSpPr/>
          <p:nvPr/>
        </p:nvSpPr>
        <p:spPr>
          <a:xfrm>
            <a:off x="585431" y="395662"/>
            <a:ext cx="258557" cy="25855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</a:path>
              <a:path w="304800" h="304800"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</a:path>
              <a:path w="304800" h="304800"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</a:path>
              <a:path w="304800" h="304800"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</a:path>
              <a:path w="304800" h="304800"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</a:path>
              <a:path w="304800" h="304800"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1052310" y="334413"/>
            <a:ext cx="5497697" cy="419156"/>
          </a:xfrm>
          <a:prstGeom prst="rect">
            <a:avLst/>
          </a:prstGeom>
          <a:noFill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defRPr/>
            </a:pPr>
            <a:r>
              <a:rPr lang="zh-CN" altLang="en-US" sz="1575">
                <a:solidFill>
                  <a:srgbClr val="4C678E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区块链平台应用</a:t>
            </a:r>
            <a:r>
              <a:rPr lang="zh-CN" altLang="en-US" sz="1575">
                <a:solidFill>
                  <a:srgbClr val="4C678E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开发实战</a:t>
            </a:r>
            <a:endParaRPr lang="zh-CN" altLang="en-US" sz="1575">
              <a:solidFill>
                <a:srgbClr val="4C678E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5968" y="2476203"/>
            <a:ext cx="10259690" cy="2946620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项目概述 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99026" y="2911024"/>
            <a:ext cx="9353574" cy="2076978"/>
          </a:xfrm>
          <a:prstGeom prst="rect">
            <a:avLst/>
          </a:prstGeom>
          <a:noFill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>
                <a:solidFill>
                  <a:srgbClr val="000000">
                    <a:alpha val="89804"/>
                    <a:alpha val="90000"/>
                  </a:srgbClr>
                </a:solidFill>
                <a:highlight>
                  <a:srgbClr val="FCFCFC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区块链技术通过链上数据不可篡改特性，确保物流信息真实可信，提升透明度，减少人为篡改纠纷，实现运单状态自动化执行与全程可追溯。本项目计划搭建</a:t>
            </a:r>
            <a:r>
              <a:rPr lang="en-US" sz="2400">
                <a:solidFill>
                  <a:srgbClr val="000000">
                    <a:alpha val="89804"/>
                    <a:alpha val="90000"/>
                  </a:srgbClr>
                </a:solidFill>
                <a:highlight>
                  <a:srgbClr val="FCFCFC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一个多角色协同的航运物流系统，实现货主、承运商、管理员的高效协作与数据安全存储。</a:t>
            </a:r>
            <a:endParaRPr lang="en-US" sz="2400">
              <a:solidFill>
                <a:srgbClr val="000000">
                  <a:alpha val="89804"/>
                  <a:alpha val="90000"/>
                </a:srgbClr>
              </a:solidFill>
              <a:highlight>
                <a:srgbClr val="FCFCFC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11200" y="4330700"/>
            <a:ext cx="1168400" cy="1054100"/>
          </a:xfrm>
          <a:custGeom>
            <a:avLst/>
            <a:gdLst/>
            <a:ahLst/>
            <a:cxnLst/>
            <a:rect l="l" t="t" r="r" b="b"/>
            <a:pathLst>
              <a:path w="1168400" h="1054100">
                <a:moveTo>
                  <a:pt x="0" y="0"/>
                </a:moveTo>
                <a:lnTo>
                  <a:pt x="0" y="1054100"/>
                </a:lnTo>
                <a:lnTo>
                  <a:pt x="1168400" y="1054100"/>
                </a:lnTo>
              </a:path>
            </a:pathLst>
          </a:cu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</p:sp>
      <p:sp>
        <p:nvSpPr>
          <p:cNvPr id="6" name="Freeform 6"/>
          <p:cNvSpPr/>
          <p:nvPr/>
        </p:nvSpPr>
        <p:spPr>
          <a:xfrm>
            <a:off x="9715500" y="4279900"/>
            <a:ext cx="1219200" cy="1117600"/>
          </a:xfrm>
          <a:custGeom>
            <a:avLst/>
            <a:gdLst/>
            <a:ahLst/>
            <a:cxnLst/>
            <a:rect l="l" t="t" r="r" b="b"/>
            <a:pathLst>
              <a:path w="1219200" h="1117600">
                <a:moveTo>
                  <a:pt x="1219200" y="0"/>
                </a:moveTo>
                <a:lnTo>
                  <a:pt x="1219200" y="1117600"/>
                </a:lnTo>
                <a:lnTo>
                  <a:pt x="0" y="1117600"/>
                </a:lnTo>
              </a:path>
            </a:pathLst>
          </a:cu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noFill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3000" b="1">
                <a:solidFill>
                  <a:srgbClr val="4C678E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功能示意</a:t>
            </a:r>
            <a:r>
              <a:rPr lang="en-US" sz="3000" b="1">
                <a:solidFill>
                  <a:srgbClr val="4C678E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图</a:t>
            </a:r>
            <a:endParaRPr lang="en-US" sz="3000" b="1">
              <a:solidFill>
                <a:srgbClr val="4C678E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03576" y="1646197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lang="en-US" sz="90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349375"/>
            <a:ext cx="11601450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9056" y="2526030"/>
            <a:ext cx="7644490" cy="18059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zh-CN" altLang="en-US" sz="45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主页及登录注册页面介绍</a:t>
            </a:r>
            <a:endParaRPr lang="zh-CN" altLang="en-US" sz="45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766844" y="1072555"/>
            <a:ext cx="3112760" cy="1138956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8400" b="1">
                <a:solidFill>
                  <a:schemeClr val="accent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8400" b="1">
              <a:solidFill>
                <a:schemeClr val="accent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noFill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rgbClr val="4C678E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网站主页</a:t>
            </a:r>
            <a:endParaRPr lang="zh-CN" altLang="en-US" sz="3000" b="1">
              <a:solidFill>
                <a:srgbClr val="4C678E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26436" y="1653817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lang="en-US" sz="90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-2147482622" name="图片 -21474826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85" y="1243330"/>
            <a:ext cx="8221345" cy="4914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登录及注册页面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-2147482621" name="图片 -2147482622"/>
          <p:cNvPicPr>
            <a:picLocks noChangeAspect="1"/>
          </p:cNvPicPr>
          <p:nvPr/>
        </p:nvPicPr>
        <p:blipFill>
          <a:blip r:embed="rId2"/>
          <a:srcRect l="306" t="3745"/>
          <a:stretch>
            <a:fillRect/>
          </a:stretch>
        </p:blipFill>
        <p:spPr>
          <a:xfrm>
            <a:off x="880745" y="2178050"/>
            <a:ext cx="7064375" cy="4207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096010" y="1271270"/>
            <a:ext cx="886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实现了分角色登录（货主、承运商、管理员）、不同角色登录后会进入不同的后台页面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登录校验功能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6010" y="1271270"/>
            <a:ext cx="92900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实现了简单的JWT令牌校验功能，</a:t>
            </a:r>
            <a:r>
              <a:rPr lang="zh-CN" altLang="en-US">
                <a:sym typeface="+mn-ea"/>
              </a:rPr>
              <a:t>登录成功后，后端会生成含角色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等信息的JWT令牌</a:t>
            </a:r>
            <a:endParaRPr lang="zh-CN" altLang="en-US"/>
          </a:p>
          <a:p>
            <a:r>
              <a:rPr lang="zh-CN" altLang="en-US"/>
              <a:t>。每次访问后台页面都会检查令牌，若携带则放行，未携带令牌则</a:t>
            </a:r>
            <a:r>
              <a:rPr lang="zh-CN" altLang="en-US"/>
              <a:t>会显示未登录并重定向到登陆页面。</a:t>
            </a:r>
            <a:endParaRPr lang="zh-CN" altLang="en-US"/>
          </a:p>
        </p:txBody>
      </p:sp>
      <p:pic>
        <p:nvPicPr>
          <p:cNvPr id="-2147482619" name="图片 -21474826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" y="2244090"/>
            <a:ext cx="9824085" cy="37109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404040"/>
      </a:dk1>
      <a:lt1>
        <a:srgbClr val="FFFFFF"/>
      </a:lt1>
      <a:dk2>
        <a:srgbClr val="4C678E"/>
      </a:dk2>
      <a:lt2>
        <a:srgbClr val="E1E7EE"/>
      </a:lt2>
      <a:accent1>
        <a:srgbClr val="4C678E"/>
      </a:accent1>
      <a:accent2>
        <a:srgbClr val="4C678E"/>
      </a:accent2>
      <a:accent3>
        <a:srgbClr val="587093"/>
      </a:accent3>
      <a:accent4>
        <a:srgbClr val="677FA2"/>
      </a:accent4>
      <a:accent5>
        <a:srgbClr val="7D94B4"/>
      </a:accent5>
      <a:accent6>
        <a:srgbClr val="8CA0B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123825" tIns="123825" rIns="57150" bIns="123825" rtlCol="0" anchor="ctr" anchorCtr="0">
        <a:noAutofit/>
      </a:bodyPr>
      <a:lstStyle>
        <a:defPPr>
          <a:lnSpc>
            <a:spcPct val="140000"/>
          </a:lnSpc>
          <a:defRPr lang="zh-CN" altLang="en-US" sz="3000" b="1">
            <a:solidFill>
              <a:schemeClr val="dk2">
                <a:alpha val="100000"/>
              </a:schemeClr>
            </a:solidFill>
            <a:latin typeface="Noto Sans SC" panose="020B0200000000000000" charset="-122"/>
            <a:ea typeface="Noto Sans SC" panose="020B0200000000000000" charset="-122"/>
            <a:cs typeface="Noto Sans SC" panose="020B02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1351</Words>
  <Application>WPS 演示</Application>
  <PresentationFormat>On-screen Show (4:3)</PresentationFormat>
  <Paragraphs>169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宋体</vt:lpstr>
      <vt:lpstr>Wingdings</vt:lpstr>
      <vt:lpstr>Noto Sans SC</vt:lpstr>
      <vt:lpstr>微软雅黑</vt:lpstr>
      <vt:lpstr>Arial</vt:lpstr>
      <vt:lpstr>黑体</vt:lpstr>
      <vt:lpstr>Calibri</vt:lpstr>
      <vt:lpstr>Arial Unicode MS</vt:lpstr>
      <vt:lpstr>楷体_GB2312</vt:lpstr>
      <vt:lpstr>新宋体</vt:lpstr>
      <vt:lpstr>Noto Sans SC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山山而川</cp:lastModifiedBy>
  <cp:revision>12</cp:revision>
  <dcterms:created xsi:type="dcterms:W3CDTF">2006-08-16T00:00:00Z</dcterms:created>
  <dcterms:modified xsi:type="dcterms:W3CDTF">2025-11-25T09:30:20Z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</Properties>
</file>